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53"/>
  </p:notesMasterIdLst>
  <p:handoutMasterIdLst>
    <p:handoutMasterId r:id="rId154"/>
  </p:handoutMasterIdLst>
  <p:sldIdLst>
    <p:sldId id="256" r:id="rId2"/>
    <p:sldId id="434" r:id="rId3"/>
    <p:sldId id="797" r:id="rId4"/>
    <p:sldId id="798" r:id="rId5"/>
    <p:sldId id="804" r:id="rId6"/>
    <p:sldId id="807" r:id="rId7"/>
    <p:sldId id="806" r:id="rId8"/>
    <p:sldId id="822" r:id="rId9"/>
    <p:sldId id="835" r:id="rId10"/>
    <p:sldId id="823" r:id="rId11"/>
    <p:sldId id="826" r:id="rId12"/>
    <p:sldId id="834" r:id="rId13"/>
    <p:sldId id="844" r:id="rId14"/>
    <p:sldId id="825" r:id="rId15"/>
    <p:sldId id="832" r:id="rId16"/>
    <p:sldId id="839" r:id="rId17"/>
    <p:sldId id="833" r:id="rId18"/>
    <p:sldId id="805" r:id="rId19"/>
    <p:sldId id="838" r:id="rId20"/>
    <p:sldId id="836" r:id="rId21"/>
    <p:sldId id="837" r:id="rId22"/>
    <p:sldId id="478" r:id="rId23"/>
    <p:sldId id="260" r:id="rId24"/>
    <p:sldId id="840" r:id="rId25"/>
    <p:sldId id="372" r:id="rId26"/>
    <p:sldId id="575" r:id="rId27"/>
    <p:sldId id="707" r:id="rId28"/>
    <p:sldId id="708" r:id="rId29"/>
    <p:sldId id="710" r:id="rId30"/>
    <p:sldId id="711" r:id="rId31"/>
    <p:sldId id="813" r:id="rId32"/>
    <p:sldId id="315" r:id="rId33"/>
    <p:sldId id="808" r:id="rId34"/>
    <p:sldId id="454" r:id="rId35"/>
    <p:sldId id="262" r:id="rId36"/>
    <p:sldId id="841" r:id="rId37"/>
    <p:sldId id="842" r:id="rId38"/>
    <p:sldId id="815" r:id="rId39"/>
    <p:sldId id="816" r:id="rId40"/>
    <p:sldId id="817" r:id="rId41"/>
    <p:sldId id="818" r:id="rId42"/>
    <p:sldId id="820" r:id="rId43"/>
    <p:sldId id="821" r:id="rId44"/>
    <p:sldId id="322" r:id="rId45"/>
    <p:sldId id="843" r:id="rId46"/>
    <p:sldId id="845" r:id="rId47"/>
    <p:sldId id="724" r:id="rId48"/>
    <p:sldId id="267" r:id="rId49"/>
    <p:sldId id="268" r:id="rId50"/>
    <p:sldId id="715" r:id="rId51"/>
    <p:sldId id="714" r:id="rId52"/>
    <p:sldId id="717" r:id="rId53"/>
    <p:sldId id="668" r:id="rId54"/>
    <p:sldId id="576" r:id="rId55"/>
    <p:sldId id="682" r:id="rId56"/>
    <p:sldId id="846" r:id="rId57"/>
    <p:sldId id="847" r:id="rId58"/>
    <p:sldId id="546" r:id="rId59"/>
    <p:sldId id="848" r:id="rId60"/>
    <p:sldId id="849" r:id="rId61"/>
    <p:sldId id="662" r:id="rId62"/>
    <p:sldId id="850" r:id="rId63"/>
    <p:sldId id="661" r:id="rId64"/>
    <p:sldId id="799" r:id="rId65"/>
    <p:sldId id="800" r:id="rId66"/>
    <p:sldId id="801" r:id="rId67"/>
    <p:sldId id="802" r:id="rId68"/>
    <p:sldId id="803" r:id="rId69"/>
    <p:sldId id="491" r:id="rId70"/>
    <p:sldId id="492" r:id="rId71"/>
    <p:sldId id="579" r:id="rId72"/>
    <p:sldId id="851" r:id="rId73"/>
    <p:sldId id="852" r:id="rId74"/>
    <p:sldId id="669" r:id="rId75"/>
    <p:sldId id="448" r:id="rId76"/>
    <p:sldId id="577" r:id="rId77"/>
    <p:sldId id="578" r:id="rId78"/>
    <p:sldId id="670" r:id="rId79"/>
    <p:sldId id="439" r:id="rId80"/>
    <p:sldId id="671" r:id="rId81"/>
    <p:sldId id="811" r:id="rId82"/>
    <p:sldId id="812" r:id="rId83"/>
    <p:sldId id="446" r:id="rId84"/>
    <p:sldId id="447" r:id="rId85"/>
    <p:sldId id="452" r:id="rId86"/>
    <p:sldId id="853" r:id="rId87"/>
    <p:sldId id="659" r:id="rId88"/>
    <p:sldId id="663" r:id="rId89"/>
    <p:sldId id="719" r:id="rId90"/>
    <p:sldId id="660" r:id="rId91"/>
    <p:sldId id="664" r:id="rId92"/>
    <p:sldId id="649" r:id="rId93"/>
    <p:sldId id="648" r:id="rId94"/>
    <p:sldId id="646" r:id="rId95"/>
    <p:sldId id="647" r:id="rId96"/>
    <p:sldId id="645" r:id="rId97"/>
    <p:sldId id="644" r:id="rId98"/>
    <p:sldId id="651" r:id="rId99"/>
    <p:sldId id="650" r:id="rId100"/>
    <p:sldId id="458" r:id="rId101"/>
    <p:sldId id="809" r:id="rId102"/>
    <p:sldId id="810" r:id="rId103"/>
    <p:sldId id="683" r:id="rId104"/>
    <p:sldId id="459" r:id="rId105"/>
    <p:sldId id="515" r:id="rId106"/>
    <p:sldId id="680" r:id="rId107"/>
    <p:sldId id="684" r:id="rId108"/>
    <p:sldId id="472" r:id="rId109"/>
    <p:sldId id="474" r:id="rId110"/>
    <p:sldId id="854" r:id="rId111"/>
    <p:sldId id="855" r:id="rId112"/>
    <p:sldId id="856" r:id="rId113"/>
    <p:sldId id="857" r:id="rId114"/>
    <p:sldId id="858" r:id="rId115"/>
    <p:sldId id="859" r:id="rId116"/>
    <p:sldId id="860" r:id="rId117"/>
    <p:sldId id="861" r:id="rId118"/>
    <p:sldId id="631" r:id="rId119"/>
    <p:sldId id="697" r:id="rId120"/>
    <p:sldId id="703" r:id="rId121"/>
    <p:sldId id="698" r:id="rId122"/>
    <p:sldId id="704" r:id="rId123"/>
    <p:sldId id="699" r:id="rId124"/>
    <p:sldId id="700" r:id="rId125"/>
    <p:sldId id="705" r:id="rId126"/>
    <p:sldId id="701" r:id="rId127"/>
    <p:sldId id="706" r:id="rId128"/>
    <p:sldId id="702" r:id="rId129"/>
    <p:sldId id="525" r:id="rId130"/>
    <p:sldId id="527" r:id="rId131"/>
    <p:sldId id="528" r:id="rId132"/>
    <p:sldId id="529" r:id="rId133"/>
    <p:sldId id="538" r:id="rId134"/>
    <p:sldId id="532" r:id="rId135"/>
    <p:sldId id="533" r:id="rId136"/>
    <p:sldId id="534" r:id="rId137"/>
    <p:sldId id="535" r:id="rId138"/>
    <p:sldId id="536" r:id="rId139"/>
    <p:sldId id="537" r:id="rId140"/>
    <p:sldId id="520" r:id="rId141"/>
    <p:sldId id="549" r:id="rId142"/>
    <p:sldId id="545" r:id="rId143"/>
    <p:sldId id="635" r:id="rId144"/>
    <p:sldId id="636" r:id="rId145"/>
    <p:sldId id="637" r:id="rId146"/>
    <p:sldId id="632" r:id="rId147"/>
    <p:sldId id="489" r:id="rId148"/>
    <p:sldId id="521" r:id="rId149"/>
    <p:sldId id="522" r:id="rId150"/>
    <p:sldId id="524" r:id="rId151"/>
    <p:sldId id="523" r:id="rId1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1"/>
    <p:restoredTop sz="65972"/>
  </p:normalViewPr>
  <p:slideViewPr>
    <p:cSldViewPr snapToGrid="0" snapToObjects="1">
      <p:cViewPr varScale="1">
        <p:scale>
          <a:sx n="71" d="100"/>
          <a:sy n="71" d="100"/>
        </p:scale>
        <p:origin x="2200"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Define what a doubly robust estimator is and show the one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119</a:t>
            </a:fld>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120</a:t>
            </a:fld>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121</a:t>
            </a:fld>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122</a:t>
            </a:fld>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123</a:t>
            </a:fld>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124</a:t>
            </a:fld>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125</a:t>
            </a:fld>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126</a:t>
            </a:fld>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127</a:t>
            </a:fld>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128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can add that to our list, refute some claims</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129</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19</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143</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144</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145</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146</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147</a:t>
            </a:fld>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148</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149</a:t>
            </a:fld>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150</a:t>
            </a:fld>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151</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the data science world, sometime this is known as A/B testing, for example you may randomly assign some website visitors to see a new promotion. And you'd be interested in assessing how that promotion effects sales.</a:t>
            </a:r>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 </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account  for this non random treatment assignment is via propensity scores. The propensity score is denoted here as ei. It is the probability that you received treatment given your observed pre-treatment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talk, I am just going to focus on two areas I’ve contributed to</a:t>
            </a:r>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10</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now compare the outcome between the exposed group and the control group in the same way we would in a randomized trial.</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[click] upweight or down weight participants so the two groups are comparable.</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a consistent estimator if the propensity score is correct.</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just in that sentence there were two concepts that may not have been total clear, so on our [click] todo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57</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can be solved by simultaneously solving these estimating equations. </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is the model-based estimate, B is the “robust” estimate of the information (the variance of the score function)</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There are many different potential weighting schemes based on the target population, or causal estimand, you are interested in. For this talk, we are going to talk about three, a classic weighting scheme for the Average treatment effect and two newer weighting schemes the Average treatment effect among the evenly matchable and the average treatment effect among the overlap population.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a:t>
            </a:r>
          </a:p>
          <a:p>
            <a:pPr>
              <a:spcBef>
                <a:spcPct val="0"/>
              </a:spcBef>
            </a:pPr>
            <a:r>
              <a:rPr lang="en-US" altLang="en-US"/>
              <a:t>While this is often declared as the population of interest,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0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We would expect that we will need to upweight some of these control patients on the higher side of the propensity scores, and upweight some of these treated participants on the low side of the propensity scores.</a:t>
            </a:r>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a:extLst>
              <a:ext uri="{FF2B5EF4-FFF2-40B4-BE49-F238E27FC236}">
                <a16:creationId xmlns:a16="http://schemas.microsoft.com/office/drawing/2014/main" id="{CD724D7E-89CB-224B-999D-1DDD140D90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0" name="Notes Placeholder 2">
            <a:extLst>
              <a:ext uri="{FF2B5EF4-FFF2-40B4-BE49-F238E27FC236}">
                <a16:creationId xmlns:a16="http://schemas.microsoft.com/office/drawing/2014/main" id="{9BF41019-D44A-3949-8755-D5423A1EF9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1011" name="Slide Number Placeholder 3">
            <a:extLst>
              <a:ext uri="{FF2B5EF4-FFF2-40B4-BE49-F238E27FC236}">
                <a16:creationId xmlns:a16="http://schemas.microsoft.com/office/drawing/2014/main" id="{5B5FBE1B-8222-B84C-A1CB-AF6DF15814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552A37-50B1-8844-89F1-38A866CECA72}"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Finally, the overlap weights derived by Li et al in 2016 estimate the average treatment effect among the overlap population. Here, we are constructing a pseudo-population that will have the most overlap in the covariates between treatment groups. In practice, this creates a cohort often very similar to the matching weights, with some improved variance properties. Here the weight is 1 minus the propensity score for the treated and the propensity score for the controls. So again, this is going to be bounded by 0 and 1</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pseudo population looks like. The population will look a lot like a Table 1 from a 1:1 matched trial, but shifted a bit to improve the variance.</a:t>
            </a:r>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are the three pseudo-populations side by side so you can get a better idea for the difference</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turns out that this paper used something known as a doubly robust estimator and this doubly robust estimator has not been defined for these new weights, so before I can refute any claims I need to derive this along with a large sample variance estimator</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88</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89</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They are intentionally creating a setup that is seemingly friendly to weighting to show that it fails even when it should have been working great</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90</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so we would expect the estimate to be consistent, and therefore the bias to reduce as the sample size increases, but the rate at which it is decreasing is definitely of interest. We also introduced the two new weighting schemes to see how they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91</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98</a:t>
            </a:fld>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99</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100</a:t>
            </a:fld>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Let me take a few minutes to explain this graph.</a:t>
            </a:r>
          </a:p>
          <a:p>
            <a:pPr>
              <a:spcBef>
                <a:spcPct val="0"/>
              </a:spcBef>
            </a:pPr>
            <a:endParaRPr lang="en-US" altLang="en-US"/>
          </a:p>
          <a:p>
            <a:pPr>
              <a:spcBef>
                <a:spcPct val="0"/>
              </a:spcBef>
            </a:pPr>
            <a:r>
              <a:rPr lang="en-US" altLang="en-US"/>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103</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104</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DA80DC-0D5B-194F-838D-03C22B5C0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406E4B79-F5BE-7942-BC39-1F83EA2B51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8580C8B-C0D1-7E45-8850-78F3649AC7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0A79C-0A9C-C940-9F8C-E1CA5A5F522A}" type="slidenum">
              <a:rPr lang="en-US" altLang="en-US"/>
              <a:pPr fontAlgn="base">
                <a:spcBef>
                  <a:spcPct val="0"/>
                </a:spcBef>
                <a:spcAft>
                  <a:spcPct val="0"/>
                </a:spcAft>
              </a:pPr>
              <a:t>105</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106</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107</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108</a:t>
            </a:fld>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famous paper that criticizes double robust estimators by Kang and Schafer from 2007. As we’ve discussed, doubly robust estimators will give a consistent result as long as either the propensity score model or the outcome model are correctly specified. But what if they are both a little wrong? This paper demonstrated that under certain circumstances, if both models are wrong, it is worse than just fitting one wrong model. They were using the ATE weights and a lot of the bias they saw was likely due to the finite sample properties we’ve discussed here. I’d like to investigate whether these newer ATO weights would produce similar results, and I suspect they would not.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112</a:t>
            </a:fld>
            <a:endParaRPr lang="en-US"/>
          </a:p>
        </p:txBody>
      </p:sp>
    </p:spTree>
    <p:extLst>
      <p:ext uri="{BB962C8B-B14F-4D97-AF65-F5344CB8AC3E}">
        <p14:creationId xmlns:p14="http://schemas.microsoft.com/office/powerpoint/2010/main" val="41055497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discussed previously that the propensity score model is consistent as long as there are no unmeasured confounders</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114</a:t>
            </a:fld>
            <a:endParaRPr lang="en-US" altLang="en-US"/>
          </a:p>
        </p:txBody>
      </p:sp>
    </p:spTree>
    <p:extLst>
      <p:ext uri="{BB962C8B-B14F-4D97-AF65-F5344CB8AC3E}">
        <p14:creationId xmlns:p14="http://schemas.microsoft.com/office/powerpoint/2010/main" val="5060598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 mentioned that I have created an R package on CRAN that allows you to do a sensitivity analysis to test how much this assumption is impacting your results. I have been working to further this research and trying to find ways to simplify these sensitivity analyses so they are used more broadly.</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115</a:t>
            </a:fld>
            <a:endParaRPr lang="en-US" altLang="en-US"/>
          </a:p>
        </p:txBody>
      </p:sp>
    </p:spTree>
    <p:extLst>
      <p:ext uri="{BB962C8B-B14F-4D97-AF65-F5344CB8AC3E}">
        <p14:creationId xmlns:p14="http://schemas.microsoft.com/office/powerpoint/2010/main" val="14440991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ophthalmology, there is a large observational database called the IRIS registry that is essentially health records for over 41 million unique patients. At Johns Hopkins there is a clinical trial for ophthalmology patients called the “POINT” trial. We have teamed up with both research groups and are working to see if we can create a “control” group from the IRIS data that matches that of the clinical trial. This would allow us to augment clinical trials with observational data. </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117</a:t>
            </a:fld>
            <a:endParaRPr lang="en-US"/>
          </a:p>
        </p:txBody>
      </p:sp>
    </p:spTree>
    <p:extLst>
      <p:ext uri="{BB962C8B-B14F-4D97-AF65-F5344CB8AC3E}">
        <p14:creationId xmlns:p14="http://schemas.microsoft.com/office/powerpoint/2010/main" val="33135296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13 minutes</a:t>
            </a:r>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118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www.digitalspy.com/tv/ustv/news/a802939/sesame-street-dropping-three-classic-resid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tiff"/><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tiff"/><Relationship Id="rId4" Type="http://schemas.openxmlformats.org/officeDocument/2006/relationships/image" Target="../media/image19.tiff"/></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4.tiff"/><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7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24.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24.tif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a:latin typeface="Franklin Gothic Medium" panose="020B0603020102020204" pitchFamily="34" charset="0"/>
              </a:rPr>
              <a:t>Improving Modern Techniques of Causal Inference</a:t>
            </a:r>
            <a:endParaRPr lang="en-US" altLang="en-US" sz="480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a:extLst>
              <a:ext uri="{FF2B5EF4-FFF2-40B4-BE49-F238E27FC236}">
                <a16:creationId xmlns:a16="http://schemas.microsoft.com/office/drawing/2014/main" id="{C9FA8F87-08BE-5245-B8F5-40101C1F55CE}"/>
              </a:ext>
            </a:extLst>
          </p:cNvPr>
          <p:cNvSpPr>
            <a:spLocks noGrp="1" noChangeArrowheads="1"/>
          </p:cNvSpPr>
          <p:nvPr>
            <p:ph type="title"/>
          </p:nvPr>
        </p:nvSpPr>
        <p:spPr/>
        <p:txBody>
          <a:bodyPr/>
          <a:lstStyle/>
          <a:p>
            <a:r>
              <a:rPr lang="en-US" altLang="en-US"/>
              <a:t>Standard errors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3586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599811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solidFill>
                  <a:schemeClr val="accent3"/>
                </a:solidFill>
              </a:rPr>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26332881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B2EC9-4A68-134D-AB30-815346D820C7}"/>
              </a:ext>
            </a:extLst>
          </p:cNvPr>
          <p:cNvPicPr>
            <a:picLocks noChangeAspect="1"/>
          </p:cNvPicPr>
          <p:nvPr/>
        </p:nvPicPr>
        <p:blipFill>
          <a:blip r:embed="rId3"/>
          <a:stretch>
            <a:fillRect/>
          </a:stretch>
        </p:blipFill>
        <p:spPr>
          <a:xfrm rot="21080587">
            <a:off x="927675" y="197223"/>
            <a:ext cx="7826534" cy="6858000"/>
          </a:xfrm>
          <a:prstGeom prst="rect">
            <a:avLst/>
          </a:prstGeom>
        </p:spPr>
      </p:pic>
      <p:sp>
        <p:nvSpPr>
          <p:cNvPr id="3" name="Rectangle 2">
            <a:extLst>
              <a:ext uri="{FF2B5EF4-FFF2-40B4-BE49-F238E27FC236}">
                <a16:creationId xmlns:a16="http://schemas.microsoft.com/office/drawing/2014/main" id="{F9D25E46-A00C-D64D-9918-3602D14DD2EF}"/>
              </a:ext>
            </a:extLst>
          </p:cNvPr>
          <p:cNvSpPr/>
          <p:nvPr/>
        </p:nvSpPr>
        <p:spPr>
          <a:xfrm rot="21060746">
            <a:off x="5544667" y="5880160"/>
            <a:ext cx="2306129" cy="24856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82FB6B6-1A2D-314C-909E-B4DE8F2A67B1}"/>
              </a:ext>
            </a:extLst>
          </p:cNvPr>
          <p:cNvSpPr/>
          <p:nvPr/>
        </p:nvSpPr>
        <p:spPr>
          <a:xfrm rot="21060746">
            <a:off x="2766728" y="6614250"/>
            <a:ext cx="914360" cy="22883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389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5776785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extLst>
      <p:ext uri="{BB962C8B-B14F-4D97-AF65-F5344CB8AC3E}">
        <p14:creationId xmlns:p14="http://schemas.microsoft.com/office/powerpoint/2010/main" val="1491014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extLst>
      <p:ext uri="{BB962C8B-B14F-4D97-AF65-F5344CB8AC3E}">
        <p14:creationId xmlns:p14="http://schemas.microsoft.com/office/powerpoint/2010/main" val="33790269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solidFill>
                  <a:schemeClr val="accent3"/>
                </a:solidFill>
              </a:rPr>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21255883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F62B4-D4C7-EA4D-975A-D3A1B12A62E4}"/>
              </a:ext>
            </a:extLst>
          </p:cNvPr>
          <p:cNvPicPr>
            <a:picLocks noChangeAspect="1"/>
          </p:cNvPicPr>
          <p:nvPr/>
        </p:nvPicPr>
        <p:blipFill>
          <a:blip r:embed="rId3"/>
          <a:stretch>
            <a:fillRect/>
          </a:stretch>
        </p:blipFill>
        <p:spPr>
          <a:xfrm>
            <a:off x="259976" y="236817"/>
            <a:ext cx="6344942" cy="2291229"/>
          </a:xfrm>
          <a:prstGeom prst="rect">
            <a:avLst/>
          </a:prstGeom>
        </p:spPr>
      </p:pic>
      <p:pic>
        <p:nvPicPr>
          <p:cNvPr id="3" name="Picture 2">
            <a:extLst>
              <a:ext uri="{FF2B5EF4-FFF2-40B4-BE49-F238E27FC236}">
                <a16:creationId xmlns:a16="http://schemas.microsoft.com/office/drawing/2014/main" id="{36B53D63-B24F-CE45-BE9D-41CAA1096245}"/>
              </a:ext>
            </a:extLst>
          </p:cNvPr>
          <p:cNvPicPr>
            <a:picLocks noChangeAspect="1"/>
          </p:cNvPicPr>
          <p:nvPr/>
        </p:nvPicPr>
        <p:blipFill>
          <a:blip r:embed="rId4"/>
          <a:stretch>
            <a:fillRect/>
          </a:stretch>
        </p:blipFill>
        <p:spPr>
          <a:xfrm>
            <a:off x="1042318" y="3183963"/>
            <a:ext cx="11125200" cy="2959100"/>
          </a:xfrm>
          <a:prstGeom prst="rect">
            <a:avLst/>
          </a:prstGeom>
        </p:spPr>
      </p:pic>
      <p:sp>
        <p:nvSpPr>
          <p:cNvPr id="11" name="Arc 10">
            <a:extLst>
              <a:ext uri="{FF2B5EF4-FFF2-40B4-BE49-F238E27FC236}">
                <a16:creationId xmlns:a16="http://schemas.microsoft.com/office/drawing/2014/main" id="{79C9A1A0-F85D-FA47-9144-BA1C9A20280D}"/>
              </a:ext>
            </a:extLst>
          </p:cNvPr>
          <p:cNvSpPr/>
          <p:nvPr/>
        </p:nvSpPr>
        <p:spPr>
          <a:xfrm>
            <a:off x="6472517" y="1258791"/>
            <a:ext cx="2599764" cy="2312894"/>
          </a:xfrm>
          <a:prstGeom prst="arc">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3851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32454"/>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82"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5938DD9D-F96E-6045-992F-3E4CBFEAA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29933">
            <a:off x="718261" y="-615996"/>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normAutofit lnSpcReduction="10000"/>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normAutofit fontScale="92500" lnSpcReduction="20000"/>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2"/>
            <a:extLst>
              <a:ext uri="{FF2B5EF4-FFF2-40B4-BE49-F238E27FC236}">
                <a16:creationId xmlns:a16="http://schemas.microsoft.com/office/drawing/2014/main" id="{6554396F-E6E3-A04F-B914-B9FE15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pic>
        <p:nvPicPr>
          <p:cNvPr id="51217" name="Picture 17" descr="https://lh5.googleusercontent.com/6kNGtk7WCaJ4hHWQmgWUUgcHI5SQGr9RVVCSAiLg389BcaQFEwWddy62Wn_4AcoejIVsoOzqxus55Ty7M15zYtlBmdXu2nftlauY6xkxORd080e3VminlSWFMVeyZcj_CN5ZkT44xFCRj0-UDQ">
            <a:extLst>
              <a:ext uri="{FF2B5EF4-FFF2-40B4-BE49-F238E27FC236}">
                <a16:creationId xmlns:a16="http://schemas.microsoft.com/office/drawing/2014/main" id="{15C8F4E8-46E8-6A4C-AFEE-5BECC3F8A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0330" y="2465356"/>
            <a:ext cx="3128836" cy="2280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53263"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95F038DE-F1F4-6A48-9EAF-8B60A62E8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pic>
        <p:nvPicPr>
          <p:cNvPr id="53265"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D2ABBDD6-93BB-114E-884D-FCB9B080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337B0EE7-9EC5-C04C-8286-983169A9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3"/>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autoUpdateAnimBg="0"/>
      <p:bldP spid="9" grpId="0" animBg="1" autoUpdateAnimBg="0"/>
      <p:bldP spid="11" grpId="0" autoUpdateAnimBg="0"/>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6E61B939-94F9-B848-9611-4B6A73EF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34F831B0-9B64-CA41-B581-5D39A545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7"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5F724F64-B706-4843-8EE9-DF709FC9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E3EDABDE-1E66-EA4D-8AE2-37F741D48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3.33333E-6 3.7037E-7 L -0.00847 -0.31829 " pathEditMode="relative" rAng="0" ptsTypes="AA">
                                      <p:cBhvr>
                                        <p:cTn id="10" dur="1000" fill="hold"/>
                                        <p:tgtEl>
                                          <p:spTgt spid="172"/>
                                        </p:tgtEl>
                                        <p:attrNameLst>
                                          <p:attrName>ppt_x</p:attrName>
                                          <p:attrName>ppt_y</p:attrName>
                                        </p:attrNameLst>
                                      </p:cBhvr>
                                      <p:rCtr x="-326" y="-15069"/>
                                    </p:animMotion>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a:t>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a:extLst>
              <a:ext uri="{FF2B5EF4-FFF2-40B4-BE49-F238E27FC236}">
                <a16:creationId xmlns:a16="http://schemas.microsoft.com/office/drawing/2014/main" id="{28DB2C6D-61F3-F64B-BA57-019FD1BF5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988" name="TextBox 7">
            <a:extLst>
              <a:ext uri="{FF2B5EF4-FFF2-40B4-BE49-F238E27FC236}">
                <a16:creationId xmlns:a16="http://schemas.microsoft.com/office/drawing/2014/main" id="{9998C25F-E0AE-964E-9ECF-20036D5F658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9989" name="TextBox 8">
            <a:extLst>
              <a:ext uri="{FF2B5EF4-FFF2-40B4-BE49-F238E27FC236}">
                <a16:creationId xmlns:a16="http://schemas.microsoft.com/office/drawing/2014/main" id="{94D755BE-C9E0-3946-B066-17E03E88DFA1}"/>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600" y="32099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663" y="34131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38" y="36353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nodeType="afterGroup">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nodeType="afterGroup">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34229</TotalTime>
  <Words>6236</Words>
  <Application>Microsoft Macintosh PowerPoint</Application>
  <PresentationFormat>Widescreen</PresentationFormat>
  <Paragraphs>1055</Paragraphs>
  <Slides>151</Slides>
  <Notes>132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151</vt:i4>
      </vt:variant>
    </vt:vector>
  </HeadingPairs>
  <TitlesOfParts>
    <vt:vector size="161" baseType="lpstr">
      <vt:lpstr>Calibri</vt:lpstr>
      <vt:lpstr>Arial</vt:lpstr>
      <vt:lpstr>Franklin Gothic Heavy</vt:lpstr>
      <vt:lpstr>Franklin Gothic Medium</vt:lpstr>
      <vt:lpstr>American Typewriter</vt:lpstr>
      <vt:lpstr>ＭＳ Ｐゴシック</vt:lpstr>
      <vt:lpstr>Wingdings</vt:lpstr>
      <vt:lpstr>Calibri Light</vt:lpstr>
      <vt:lpstr>Times New Roman</vt:lpstr>
      <vt:lpstr>Office Theme</vt:lpstr>
      <vt:lpstr>Improving Modern Techniques of Causal Inference</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DR estimator</vt:lpstr>
      <vt:lpstr>DR estimator</vt:lpstr>
      <vt:lpstr>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Recap</vt:lpstr>
      <vt:lpstr>Further Research</vt:lpstr>
      <vt:lpstr>Further Research</vt:lpstr>
      <vt:lpstr>PowerPoint Presentation</vt:lpstr>
      <vt:lpstr>Further Research</vt:lpstr>
      <vt:lpstr>PowerPoint Presentation</vt:lpstr>
      <vt:lpstr>PowerPoint Presentation</vt:lpstr>
      <vt:lpstr>Further Research</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327</cp:revision>
  <cp:lastPrinted>2019-01-25T14:31:54Z</cp:lastPrinted>
  <dcterms:created xsi:type="dcterms:W3CDTF">2017-11-08T23:32:53Z</dcterms:created>
  <dcterms:modified xsi:type="dcterms:W3CDTF">2019-01-27T18:06:14Z</dcterms:modified>
</cp:coreProperties>
</file>